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0" r:id="rId4"/>
    <p:sldId id="261" r:id="rId5"/>
    <p:sldId id="262" r:id="rId6"/>
    <p:sldId id="263" r:id="rId7"/>
    <p:sldId id="264" r:id="rId8"/>
    <p:sldId id="258" r:id="rId9"/>
    <p:sldId id="259" r:id="rId10"/>
    <p:sldId id="25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mantha" initials="S" lastIdx="1" clrIdx="0">
    <p:extLst>
      <p:ext uri="{19B8F6BF-5375-455C-9EA6-DF929625EA0E}">
        <p15:presenceInfo xmlns:p15="http://schemas.microsoft.com/office/powerpoint/2012/main" userId="8908464f6ac1ab2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9" autoAdjust="0"/>
    <p:restoredTop sz="94660"/>
  </p:normalViewPr>
  <p:slideViewPr>
    <p:cSldViewPr snapToGrid="0">
      <p:cViewPr varScale="1">
        <p:scale>
          <a:sx n="62" d="100"/>
          <a:sy n="62" d="100"/>
        </p:scale>
        <p:origin x="5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3-29T00:06:11.402" idx="1">
    <p:pos x="10" y="10"/>
    <p:text/>
    <p:extLst>
      <p:ext uri="{C676402C-5697-4E1C-873F-D02D1690AC5C}">
        <p15:threadingInfo xmlns:p15="http://schemas.microsoft.com/office/powerpoint/2012/main" timeZoneBias="180"/>
      </p:ext>
    </p:extLst>
  </p:cm>
</p:cmLst>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87F6150-A0F0-4929-88BD-8F836FB94335}" type="datetimeFigureOut">
              <a:rPr lang="en-US" smtClean="0"/>
              <a:t>3/28/2021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1800975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smtClean="0"/>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1604635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3629682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93501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3709791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3" name="Date Placeholder 2"/>
          <p:cNvSpPr>
            <a:spLocks noGrp="1"/>
          </p:cNvSpPr>
          <p:nvPr>
            <p:ph type="dt" sz="half" idx="10"/>
          </p:nvPr>
        </p:nvSpPr>
        <p:spPr/>
        <p:txBody>
          <a:bodyPr/>
          <a:lstStyle/>
          <a:p>
            <a:fld id="{687F6150-A0F0-4929-88BD-8F836FB94335}" type="datetimeFigureOut">
              <a:rPr lang="en-US" smtClean="0"/>
              <a:t>3/28/2021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4267389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3" name="Date Placeholder 2"/>
          <p:cNvSpPr>
            <a:spLocks noGrp="1"/>
          </p:cNvSpPr>
          <p:nvPr>
            <p:ph type="dt" sz="half" idx="10"/>
          </p:nvPr>
        </p:nvSpPr>
        <p:spPr/>
        <p:txBody>
          <a:bodyPr/>
          <a:lstStyle/>
          <a:p>
            <a:fld id="{687F6150-A0F0-4929-88BD-8F836FB94335}" type="datetimeFigureOut">
              <a:rPr lang="en-US" smtClean="0"/>
              <a:t>3/28/2021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2351450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87F6150-A0F0-4929-88BD-8F836FB94335}" type="datetimeFigureOut">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2760190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87F6150-A0F0-4929-88BD-8F836FB94335}" type="datetimeFigureOut">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124369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87F6150-A0F0-4929-88BD-8F836FB94335}" type="datetimeFigureOut">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736594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687F6150-A0F0-4929-88BD-8F836FB94335}" type="datetimeFigureOut">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3522759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389338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687F6150-A0F0-4929-88BD-8F836FB94335}" type="datetimeFigureOut">
              <a:rPr lang="en-US" smtClean="0"/>
              <a:t>3/28/2021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2378459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87F6150-A0F0-4929-88BD-8F836FB94335}" type="datetimeFigureOut">
              <a:rPr lang="en-US" smtClean="0"/>
              <a:t>3/28/2021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2748269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7F6150-A0F0-4929-88BD-8F836FB94335}" type="datetimeFigureOut">
              <a:rPr lang="en-US" smtClean="0"/>
              <a:t>3/28/2021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531252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2343472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687F6150-A0F0-4929-88BD-8F836FB94335}" type="datetimeFigureOut">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3F6E6A-BCD9-4F6F-94E1-B761A90FF284}" type="slidenum">
              <a:rPr lang="en-US" smtClean="0"/>
              <a:t>‹Nº›</a:t>
            </a:fld>
            <a:endParaRPr lang="en-US"/>
          </a:p>
        </p:txBody>
      </p:sp>
    </p:spTree>
    <p:extLst>
      <p:ext uri="{BB962C8B-B14F-4D97-AF65-F5344CB8AC3E}">
        <p14:creationId xmlns:p14="http://schemas.microsoft.com/office/powerpoint/2010/main" val="1051648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87F6150-A0F0-4929-88BD-8F836FB94335}" type="datetimeFigureOut">
              <a:rPr lang="en-US" smtClean="0"/>
              <a:t>3/28/2021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53F6E6A-BCD9-4F6F-94E1-B761A90FF284}" type="slidenum">
              <a:rPr lang="en-US" smtClean="0"/>
              <a:t>‹Nº›</a:t>
            </a:fld>
            <a:endParaRPr lang="en-US"/>
          </a:p>
        </p:txBody>
      </p:sp>
    </p:spTree>
    <p:extLst>
      <p:ext uri="{BB962C8B-B14F-4D97-AF65-F5344CB8AC3E}">
        <p14:creationId xmlns:p14="http://schemas.microsoft.com/office/powerpoint/2010/main" val="219920598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n-US" dirty="0" smtClean="0"/>
              <a:t>Exploratory Analysis of Diabetes and Pregnancy Data</a:t>
            </a:r>
            <a:endParaRPr lang="en-US" dirty="0"/>
          </a:p>
        </p:txBody>
      </p:sp>
      <p:sp>
        <p:nvSpPr>
          <p:cNvPr id="3" name="Subtítulo 2"/>
          <p:cNvSpPr>
            <a:spLocks noGrp="1"/>
          </p:cNvSpPr>
          <p:nvPr>
            <p:ph type="subTitle" idx="1"/>
          </p:nvPr>
        </p:nvSpPr>
        <p:spPr/>
        <p:txBody>
          <a:bodyPr/>
          <a:lstStyle/>
          <a:p>
            <a:r>
              <a:rPr lang="en-US" dirty="0" smtClean="0"/>
              <a:t>Samantha Traversi</a:t>
            </a:r>
          </a:p>
          <a:p>
            <a:r>
              <a:rPr lang="en-US" dirty="0" smtClean="0"/>
              <a:t>MDS 546</a:t>
            </a:r>
            <a:endParaRPr lang="en-US" dirty="0"/>
          </a:p>
        </p:txBody>
      </p:sp>
      <p:pic>
        <p:nvPicPr>
          <p:cNvPr id="4"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984732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3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Works Cited</a:t>
            </a:r>
            <a:endParaRPr lang="en-US" dirty="0"/>
          </a:p>
        </p:txBody>
      </p:sp>
      <p:sp>
        <p:nvSpPr>
          <p:cNvPr id="3" name="Rectángulo 2"/>
          <p:cNvSpPr/>
          <p:nvPr/>
        </p:nvSpPr>
        <p:spPr>
          <a:xfrm>
            <a:off x="3130194" y="1524351"/>
            <a:ext cx="6096000" cy="5186035"/>
          </a:xfrm>
          <a:prstGeom prst="rect">
            <a:avLst/>
          </a:prstGeom>
        </p:spPr>
        <p:txBody>
          <a:bodyPr>
            <a:spAutoFit/>
          </a:bodyPr>
          <a:lstStyle/>
          <a:p>
            <a:r>
              <a:rPr lang="en-US" sz="1050" b="0" i="0" u="none" strike="noStrike" dirty="0" smtClean="0">
                <a:solidFill>
                  <a:srgbClr val="000000"/>
                </a:solidFill>
                <a:effectLst/>
                <a:latin typeface="Arial" panose="020B0604020202020204" pitchFamily="34" charset="0"/>
              </a:rPr>
              <a:t>National Institute of Diabetes and Digestive and Kidney Diseases. </a:t>
            </a:r>
            <a:r>
              <a:rPr lang="en-US" sz="1100" b="0" i="0" u="none" strike="noStrike" dirty="0" smtClean="0">
                <a:solidFill>
                  <a:srgbClr val="000000"/>
                </a:solidFill>
                <a:effectLst/>
                <a:latin typeface="Arial" panose="020B0604020202020204" pitchFamily="34" charset="0"/>
              </a:rPr>
              <a:t>(1999). </a:t>
            </a:r>
            <a:r>
              <a:rPr lang="en-US" sz="1100" b="0" i="1" u="none" strike="noStrike" dirty="0" smtClean="0">
                <a:solidFill>
                  <a:srgbClr val="000000"/>
                </a:solidFill>
                <a:effectLst/>
                <a:latin typeface="Arial" panose="020B0604020202020204" pitchFamily="34" charset="0"/>
              </a:rPr>
              <a:t>Diabetes.csv</a:t>
            </a:r>
            <a:r>
              <a:rPr lang="en-US" sz="1100" b="0" i="0" u="none" strike="noStrike" dirty="0" smtClean="0">
                <a:solidFill>
                  <a:srgbClr val="000000"/>
                </a:solidFill>
                <a:effectLst/>
                <a:latin typeface="Arial" panose="020B0604020202020204" pitchFamily="34" charset="0"/>
              </a:rPr>
              <a:t>. Retrieved from https://www.kaggle.com/uciml/pima-indians-diabetes-database </a:t>
            </a:r>
            <a:endParaRPr lang="en-US" b="0" dirty="0" smtClean="0">
              <a:effectLst/>
            </a:endParaRPr>
          </a:p>
          <a:p>
            <a:r>
              <a:rPr lang="en-US" b="0" dirty="0" smtClean="0">
                <a:effectLst/>
              </a:rPr>
              <a:t/>
            </a:r>
            <a:br>
              <a:rPr lang="en-US" b="0" dirty="0" smtClean="0">
                <a:effectLst/>
              </a:rPr>
            </a:br>
            <a:r>
              <a:rPr lang="en-US" sz="1100" b="0" i="0" u="none" strike="noStrike" dirty="0" smtClean="0">
                <a:solidFill>
                  <a:srgbClr val="000000"/>
                </a:solidFill>
                <a:effectLst/>
                <a:latin typeface="Arial" panose="020B0604020202020204" pitchFamily="34" charset="0"/>
              </a:rPr>
              <a:t>Center for Disease Control. (2021). </a:t>
            </a:r>
            <a:r>
              <a:rPr lang="en-US" sz="1100" b="0" i="1" u="none" strike="noStrike" dirty="0" smtClean="0">
                <a:solidFill>
                  <a:srgbClr val="000000"/>
                </a:solidFill>
                <a:effectLst/>
                <a:latin typeface="Arial" panose="020B0604020202020204" pitchFamily="34" charset="0"/>
              </a:rPr>
              <a:t>Diabetes.</a:t>
            </a:r>
            <a:r>
              <a:rPr lang="en-US" sz="1100" b="0" i="0" u="none" strike="noStrike" dirty="0" smtClean="0">
                <a:solidFill>
                  <a:srgbClr val="000000"/>
                </a:solidFill>
                <a:effectLst/>
                <a:latin typeface="Arial" panose="020B0604020202020204" pitchFamily="34" charset="0"/>
              </a:rPr>
              <a:t> Retrieved from https://www.cdc.gov/diabetes/index.html</a:t>
            </a:r>
            <a:endParaRPr lang="en-US" b="0" dirty="0" smtClean="0">
              <a:effectLst/>
            </a:endParaRPr>
          </a:p>
          <a:p>
            <a:r>
              <a:rPr lang="en-US" b="0" dirty="0" smtClean="0">
                <a:effectLst/>
              </a:rPr>
              <a:t/>
            </a:r>
            <a:br>
              <a:rPr lang="en-US" b="0" dirty="0" smtClean="0">
                <a:effectLst/>
              </a:rPr>
            </a:br>
            <a:r>
              <a:rPr lang="en-US" sz="1100" b="0" i="0" u="none" strike="noStrike" dirty="0" smtClean="0">
                <a:solidFill>
                  <a:srgbClr val="000000"/>
                </a:solidFill>
                <a:effectLst/>
                <a:latin typeface="Arial" panose="020B0604020202020204" pitchFamily="34" charset="0"/>
              </a:rPr>
              <a:t>American Diabetes Association. (2021). </a:t>
            </a:r>
            <a:r>
              <a:rPr lang="en-US" sz="1100" b="0" i="1" u="none" strike="noStrike" dirty="0" smtClean="0">
                <a:solidFill>
                  <a:srgbClr val="000000"/>
                </a:solidFill>
                <a:effectLst/>
                <a:latin typeface="Arial" panose="020B0604020202020204" pitchFamily="34" charset="0"/>
              </a:rPr>
              <a:t>Diabetes Overview. </a:t>
            </a:r>
            <a:r>
              <a:rPr lang="en-US" sz="1100" b="0" i="0" u="none" strike="noStrike" dirty="0" smtClean="0">
                <a:solidFill>
                  <a:srgbClr val="000000"/>
                </a:solidFill>
                <a:effectLst/>
                <a:latin typeface="Arial" panose="020B0604020202020204" pitchFamily="34" charset="0"/>
              </a:rPr>
              <a:t>Retrieved from https://www.diabetes.org/diabetes </a:t>
            </a:r>
            <a:endParaRPr lang="en-US" b="0" dirty="0" smtClean="0">
              <a:effectLst/>
            </a:endParaRPr>
          </a:p>
          <a:p>
            <a:r>
              <a:rPr lang="en-US" b="0" dirty="0" smtClean="0">
                <a:effectLst/>
              </a:rPr>
              <a:t/>
            </a:r>
            <a:br>
              <a:rPr lang="en-US" b="0" dirty="0" smtClean="0">
                <a:effectLst/>
              </a:rPr>
            </a:br>
            <a:r>
              <a:rPr lang="en-US" sz="1100" b="0" i="0" u="none" strike="noStrike" dirty="0" smtClean="0">
                <a:solidFill>
                  <a:srgbClr val="000000"/>
                </a:solidFill>
                <a:effectLst/>
                <a:latin typeface="Arial" panose="020B0604020202020204" pitchFamily="34" charset="0"/>
              </a:rPr>
              <a:t>Editor. (2019, January 5). </a:t>
            </a:r>
            <a:r>
              <a:rPr lang="en-US" sz="1100" b="0" i="1" u="none" strike="noStrike" dirty="0" smtClean="0">
                <a:solidFill>
                  <a:srgbClr val="000000"/>
                </a:solidFill>
                <a:effectLst/>
                <a:latin typeface="Arial" panose="020B0604020202020204" pitchFamily="34" charset="0"/>
              </a:rPr>
              <a:t>Blood Sugar Level Ranges.</a:t>
            </a:r>
            <a:r>
              <a:rPr lang="en-US" sz="1100" b="0" i="0" u="none" strike="noStrike" dirty="0" smtClean="0">
                <a:solidFill>
                  <a:srgbClr val="000000"/>
                </a:solidFill>
                <a:effectLst/>
                <a:latin typeface="Arial" panose="020B0604020202020204" pitchFamily="34" charset="0"/>
              </a:rPr>
              <a:t> Retrieved from https://www.diabetes.co.uk/diabetes_care/blood-sugar-level-ranges.html</a:t>
            </a:r>
            <a:endParaRPr lang="en-US" b="0" dirty="0" smtClean="0">
              <a:effectLst/>
            </a:endParaRPr>
          </a:p>
          <a:p>
            <a:r>
              <a:rPr lang="en-US" b="0" dirty="0" smtClean="0">
                <a:effectLst/>
              </a:rPr>
              <a:t/>
            </a:r>
            <a:br>
              <a:rPr lang="en-US" b="0" dirty="0" smtClean="0">
                <a:effectLst/>
              </a:rPr>
            </a:br>
            <a:r>
              <a:rPr lang="en-US" sz="1100" b="0" i="0" u="none" strike="noStrike" dirty="0" smtClean="0">
                <a:solidFill>
                  <a:srgbClr val="000000"/>
                </a:solidFill>
                <a:effectLst/>
                <a:latin typeface="Arial" panose="020B0604020202020204" pitchFamily="34" charset="0"/>
              </a:rPr>
              <a:t>The British Diabetic Association. (2021). </a:t>
            </a:r>
            <a:r>
              <a:rPr lang="en-US" sz="1100" b="0" i="1" u="none" strike="noStrike" dirty="0" smtClean="0">
                <a:solidFill>
                  <a:srgbClr val="000000"/>
                </a:solidFill>
                <a:effectLst/>
                <a:latin typeface="Arial" panose="020B0604020202020204" pitchFamily="34" charset="0"/>
              </a:rPr>
              <a:t>Diabetes and Blood Pressure.</a:t>
            </a:r>
            <a:r>
              <a:rPr lang="en-US" sz="1100" b="0" i="0" u="none" strike="noStrike" dirty="0" smtClean="0">
                <a:solidFill>
                  <a:srgbClr val="000000"/>
                </a:solidFill>
                <a:effectLst/>
                <a:latin typeface="Arial" panose="020B0604020202020204" pitchFamily="34" charset="0"/>
              </a:rPr>
              <a:t> Retrieved from https://www.diabetes.org.uk/guide-to-diabetes/managing-your-diabetes/blood-pressure</a:t>
            </a:r>
            <a:endParaRPr lang="en-US" b="0" dirty="0" smtClean="0">
              <a:effectLst/>
            </a:endParaRPr>
          </a:p>
          <a:p>
            <a:r>
              <a:rPr lang="en-US" b="0" dirty="0" smtClean="0">
                <a:effectLst/>
              </a:rPr>
              <a:t/>
            </a:r>
            <a:br>
              <a:rPr lang="en-US" b="0" dirty="0" smtClean="0">
                <a:effectLst/>
              </a:rPr>
            </a:br>
            <a:r>
              <a:rPr lang="en-US" sz="1100" b="0" i="0" u="none" strike="noStrike" dirty="0" smtClean="0">
                <a:solidFill>
                  <a:srgbClr val="000000"/>
                </a:solidFill>
                <a:effectLst/>
                <a:latin typeface="Arial" panose="020B0604020202020204" pitchFamily="34" charset="0"/>
              </a:rPr>
              <a:t>U.S. National Library of Medicine. (2021). </a:t>
            </a:r>
            <a:r>
              <a:rPr lang="en-US" sz="1100" b="0" i="1" u="none" strike="noStrike" dirty="0" smtClean="0">
                <a:solidFill>
                  <a:srgbClr val="000000"/>
                </a:solidFill>
                <a:effectLst/>
                <a:latin typeface="Arial" panose="020B0604020202020204" pitchFamily="34" charset="0"/>
              </a:rPr>
              <a:t>Insulin in Blood.</a:t>
            </a:r>
            <a:r>
              <a:rPr lang="en-US" sz="1100" b="0" i="0" u="none" strike="noStrike" dirty="0" smtClean="0">
                <a:solidFill>
                  <a:srgbClr val="000000"/>
                </a:solidFill>
                <a:effectLst/>
                <a:latin typeface="Arial" panose="020B0604020202020204" pitchFamily="34" charset="0"/>
              </a:rPr>
              <a:t> Retrieved from https://medlineplus.gov/lab-tests/insulin-in-blood/#:~:text=This%20test%20measures%20the%20amount,body's%20main%20source%20of%20energy.</a:t>
            </a:r>
            <a:endParaRPr lang="en-US" b="0" dirty="0" smtClean="0">
              <a:effectLst/>
            </a:endParaRPr>
          </a:p>
          <a:p>
            <a:r>
              <a:rPr lang="en-US" b="0" dirty="0" smtClean="0">
                <a:effectLst/>
              </a:rPr>
              <a:t/>
            </a:r>
            <a:br>
              <a:rPr lang="en-US" b="0" dirty="0" smtClean="0">
                <a:effectLst/>
              </a:rPr>
            </a:br>
            <a:r>
              <a:rPr lang="en-US" sz="1100" b="0" i="0" u="none" strike="noStrike" dirty="0" err="1" smtClean="0">
                <a:solidFill>
                  <a:srgbClr val="000000"/>
                </a:solidFill>
                <a:effectLst/>
                <a:latin typeface="Arial" panose="020B0604020202020204" pitchFamily="34" charset="0"/>
              </a:rPr>
              <a:t>Shanker</a:t>
            </a:r>
            <a:r>
              <a:rPr lang="en-US" sz="1100" b="0" i="0" u="none" strike="noStrike" dirty="0" smtClean="0">
                <a:solidFill>
                  <a:srgbClr val="000000"/>
                </a:solidFill>
                <a:effectLst/>
                <a:latin typeface="Arial" panose="020B0604020202020204" pitchFamily="34" charset="0"/>
              </a:rPr>
              <a:t>, M., Hu, M., Hung, M. (1999, November 13). </a:t>
            </a:r>
            <a:r>
              <a:rPr lang="en-US" sz="1100" b="0" i="1" u="none" strike="noStrike" dirty="0" smtClean="0">
                <a:solidFill>
                  <a:srgbClr val="000000"/>
                </a:solidFill>
                <a:effectLst/>
                <a:latin typeface="Arial" panose="020B0604020202020204" pitchFamily="34" charset="0"/>
              </a:rPr>
              <a:t>Estimating Probabilities of Diabetes Mellitus Using Neural Networks.</a:t>
            </a:r>
            <a:r>
              <a:rPr lang="en-US" sz="1100" b="0" i="0" u="none" strike="noStrike" dirty="0" smtClean="0">
                <a:solidFill>
                  <a:srgbClr val="000000"/>
                </a:solidFill>
                <a:effectLst/>
                <a:latin typeface="Arial" panose="020B0604020202020204" pitchFamily="34" charset="0"/>
              </a:rPr>
              <a:t> Retrieved from http://www.personal.kent.edu/~mshanker/personal/Zip_files/sar_2000.pdf </a:t>
            </a:r>
            <a:endParaRPr lang="en-US" b="0" dirty="0" smtClean="0">
              <a:effectLst/>
            </a:endParaRPr>
          </a:p>
          <a:p>
            <a:r>
              <a:rPr lang="en-US" dirty="0" smtClean="0"/>
              <a:t/>
            </a:r>
            <a:br>
              <a:rPr lang="en-US" dirty="0" smtClean="0"/>
            </a:br>
            <a:endParaRPr lang="en-US" dirty="0"/>
          </a:p>
        </p:txBody>
      </p:sp>
    </p:spTree>
    <p:extLst>
      <p:ext uri="{BB962C8B-B14F-4D97-AF65-F5344CB8AC3E}">
        <p14:creationId xmlns:p14="http://schemas.microsoft.com/office/powerpoint/2010/main" val="1388123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Snapshot of Diabetes and related Health Tests</a:t>
            </a:r>
            <a:endParaRPr lang="en-US" dirty="0"/>
          </a:p>
        </p:txBody>
      </p:sp>
      <p:sp>
        <p:nvSpPr>
          <p:cNvPr id="3" name="Marcador de contenido 2"/>
          <p:cNvSpPr>
            <a:spLocks noGrp="1"/>
          </p:cNvSpPr>
          <p:nvPr>
            <p:ph idx="1"/>
          </p:nvPr>
        </p:nvSpPr>
        <p:spPr/>
        <p:txBody>
          <a:bodyPr>
            <a:normAutofit fontScale="70000" lnSpcReduction="20000"/>
          </a:bodyPr>
          <a:lstStyle/>
          <a:p>
            <a:r>
              <a:rPr lang="en-US" dirty="0" smtClean="0"/>
              <a:t>Diabetes is a condition where the body either does not produce insulin, or is unable to manage the insulin levels in order to process glucose, a sugar that serves as the body’s main source of energy.</a:t>
            </a:r>
          </a:p>
          <a:p>
            <a:r>
              <a:rPr lang="en-US" dirty="0" smtClean="0"/>
              <a:t>Plasma Glucose Concentration is tested in the blood after a period of fasting and then consuming a glucose-rich beverage. Within two hours of consuming the beverage, the blood glucose levels should return to close to normal in non-diabetic subjects. Diabetic subjects will maintain a high level of glucose in the plasma.</a:t>
            </a:r>
          </a:p>
          <a:p>
            <a:r>
              <a:rPr lang="en-US" dirty="0" smtClean="0"/>
              <a:t> Serum Insulin Test is similar to a Plasma Glucose Concentration test, but instead of measuring the plasma glucose level, you measure the insulin level. Diabetic subjects will be outside the normal range (higher or lower, depending on the type of diabetes).</a:t>
            </a:r>
          </a:p>
          <a:p>
            <a:r>
              <a:rPr lang="en-US" dirty="0" smtClean="0"/>
              <a:t> Diastolic Blood Pressure is a measurement of the pressure of the blood against the artery walls when the heart is at rest. Subjects with diabetes tend to have higher diastolic blood pressure as the blood tends to be sticky and more difficult to move through the blood vessels.</a:t>
            </a:r>
            <a:endParaRPr lang="en-US" dirty="0"/>
          </a:p>
        </p:txBody>
      </p:sp>
      <p:pic>
        <p:nvPicPr>
          <p:cNvPr id="4" name="Slide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0062576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13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Background of Diabetes among women in the pima Indian community </a:t>
            </a:r>
            <a:endParaRPr lang="en-US" dirty="0"/>
          </a:p>
        </p:txBody>
      </p:sp>
      <p:sp>
        <p:nvSpPr>
          <p:cNvPr id="3" name="Marcador de contenido 2"/>
          <p:cNvSpPr>
            <a:spLocks noGrp="1"/>
          </p:cNvSpPr>
          <p:nvPr>
            <p:ph idx="1"/>
          </p:nvPr>
        </p:nvSpPr>
        <p:spPr/>
        <p:txBody>
          <a:bodyPr/>
          <a:lstStyle/>
          <a:p>
            <a:r>
              <a:rPr lang="en-US" sz="2000" dirty="0"/>
              <a:t>The information </a:t>
            </a:r>
            <a:r>
              <a:rPr lang="en-US" sz="2000" dirty="0" smtClean="0"/>
              <a:t>used </a:t>
            </a:r>
            <a:r>
              <a:rPr lang="en-US" sz="2000" dirty="0"/>
              <a:t>in this analysis was originally collected by the National Institute of Diabetes and Digestive and Kidney Diseases in a study of the Pima Indian community</a:t>
            </a:r>
            <a:r>
              <a:rPr lang="en-US" sz="2000" dirty="0" smtClean="0"/>
              <a:t>.</a:t>
            </a:r>
          </a:p>
          <a:p>
            <a:r>
              <a:rPr lang="en-US" sz="2000" dirty="0" smtClean="0"/>
              <a:t>When comparing the number of pregnancies among diabetic and non diabetic women of this community, the diabetic women tend to have more pregnancies overall.</a:t>
            </a:r>
          </a:p>
          <a:p>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916414183"/>
              </p:ext>
            </p:extLst>
          </p:nvPr>
        </p:nvGraphicFramePr>
        <p:xfrm>
          <a:off x="2654779" y="4146410"/>
          <a:ext cx="5943600" cy="1568425"/>
        </p:xfrm>
        <a:graphic>
          <a:graphicData uri="http://schemas.openxmlformats.org/drawingml/2006/table">
            <a:tbl>
              <a:tblPr/>
              <a:tblGrid>
                <a:gridCol w="1981200">
                  <a:extLst>
                    <a:ext uri="{9D8B030D-6E8A-4147-A177-3AD203B41FA5}">
                      <a16:colId xmlns:a16="http://schemas.microsoft.com/office/drawing/2014/main" val="3561898188"/>
                    </a:ext>
                  </a:extLst>
                </a:gridCol>
                <a:gridCol w="1981200">
                  <a:extLst>
                    <a:ext uri="{9D8B030D-6E8A-4147-A177-3AD203B41FA5}">
                      <a16:colId xmlns:a16="http://schemas.microsoft.com/office/drawing/2014/main" val="2471858263"/>
                    </a:ext>
                  </a:extLst>
                </a:gridCol>
                <a:gridCol w="1981200">
                  <a:extLst>
                    <a:ext uri="{9D8B030D-6E8A-4147-A177-3AD203B41FA5}">
                      <a16:colId xmlns:a16="http://schemas.microsoft.com/office/drawing/2014/main" val="474618709"/>
                    </a:ext>
                  </a:extLst>
                </a:gridCol>
              </a:tblGrid>
              <a:tr h="255880">
                <a:tc>
                  <a:txBody>
                    <a:bodyPr/>
                    <a:lstStyle/>
                    <a:p>
                      <a:pPr fontAlgn="t"/>
                      <a:r>
                        <a:rPr lang="en-US" dirty="0">
                          <a:effectLst/>
                        </a:rPr>
                        <a:t/>
                      </a:r>
                      <a:br>
                        <a:rPr lang="en-US" dirty="0">
                          <a:effectLst/>
                        </a:rPr>
                      </a:b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dirty="0">
                          <a:solidFill>
                            <a:srgbClr val="000000"/>
                          </a:solidFill>
                          <a:effectLst/>
                          <a:latin typeface="Arial" panose="020B0604020202020204" pitchFamily="34" charset="0"/>
                        </a:rPr>
                        <a:t>Diabetic Subjects</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Non-Diabetic Subjects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4411341"/>
                  </a:ext>
                </a:extLst>
              </a:tr>
              <a:tr h="0">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Mean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4.866</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3.298</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96659019"/>
                  </a:ext>
                </a:extLst>
              </a:tr>
              <a:tr h="0">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Sample Standard Deviation</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3.741</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3.017</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9705751"/>
                  </a:ext>
                </a:extLst>
              </a:tr>
              <a:tr h="303505">
                <a:tc>
                  <a:txBody>
                    <a:bodyPr/>
                    <a:lstStyle/>
                    <a:p>
                      <a:pPr rtl="0" fontAlgn="t">
                        <a:spcBef>
                          <a:spcPts val="0"/>
                        </a:spcBef>
                        <a:spcAft>
                          <a:spcPts val="0"/>
                        </a:spcAft>
                      </a:pPr>
                      <a:r>
                        <a:rPr lang="en-US" sz="1100" b="0" i="0" u="none" strike="noStrike" dirty="0">
                          <a:solidFill>
                            <a:srgbClr val="000000"/>
                          </a:solidFill>
                          <a:effectLst/>
                          <a:latin typeface="Arial" panose="020B0604020202020204" pitchFamily="34" charset="0"/>
                        </a:rPr>
                        <a:t>Number of Observations</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268</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dirty="0">
                          <a:solidFill>
                            <a:srgbClr val="000000"/>
                          </a:solidFill>
                          <a:effectLst/>
                          <a:latin typeface="Arial" panose="020B0604020202020204" pitchFamily="34" charset="0"/>
                        </a:rPr>
                        <a:t>500</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7792414"/>
                  </a:ext>
                </a:extLst>
              </a:tr>
            </a:tbl>
          </a:graphicData>
        </a:graphic>
      </p:graphicFrame>
      <p:sp>
        <p:nvSpPr>
          <p:cNvPr id="5" name="Rectangle 1"/>
          <p:cNvSpPr>
            <a:spLocks noChangeArrowheads="1"/>
          </p:cNvSpPr>
          <p:nvPr/>
        </p:nvSpPr>
        <p:spPr bwMode="auto">
          <a:xfrm>
            <a:off x="2654779" y="470202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6" name="Slide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3182847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07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smtClean="0"/>
              <a:t>The relationship between the number of times a woman has been pregnant and her Diastolic Blood Pressure </a:t>
            </a:r>
            <a:endParaRPr lang="en-US" dirty="0"/>
          </a:p>
        </p:txBody>
      </p:sp>
      <p:pic>
        <p:nvPicPr>
          <p:cNvPr id="4" name="Marcador de contenido 3"/>
          <p:cNvPicPr>
            <a:picLocks noGrp="1" noChangeAspect="1"/>
          </p:cNvPicPr>
          <p:nvPr>
            <p:ph idx="1"/>
          </p:nvPr>
        </p:nvPicPr>
        <p:blipFill>
          <a:blip r:embed="rId4"/>
          <a:stretch>
            <a:fillRect/>
          </a:stretch>
        </p:blipFill>
        <p:spPr>
          <a:xfrm>
            <a:off x="1826617" y="2596157"/>
            <a:ext cx="8535591" cy="2848373"/>
          </a:xfrm>
          <a:prstGeom prst="rect">
            <a:avLst/>
          </a:prstGeom>
        </p:spPr>
      </p:pic>
      <p:pic>
        <p:nvPicPr>
          <p:cNvPr id="5" name="Sonido grabad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6911400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427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The relationship between the number of times a woman has been pregnant and her </a:t>
            </a:r>
            <a:r>
              <a:rPr lang="en-US" dirty="0" smtClean="0"/>
              <a:t>2-Hour Serum Insulin Test </a:t>
            </a:r>
            <a:endParaRPr lang="en-US" dirty="0"/>
          </a:p>
        </p:txBody>
      </p:sp>
      <p:pic>
        <p:nvPicPr>
          <p:cNvPr id="4" name="Marcador de contenido 3"/>
          <p:cNvPicPr>
            <a:picLocks noGrp="1" noChangeAspect="1"/>
          </p:cNvPicPr>
          <p:nvPr>
            <p:ph idx="1"/>
          </p:nvPr>
        </p:nvPicPr>
        <p:blipFill>
          <a:blip r:embed="rId4"/>
          <a:stretch>
            <a:fillRect/>
          </a:stretch>
        </p:blipFill>
        <p:spPr>
          <a:xfrm>
            <a:off x="1736117" y="2567579"/>
            <a:ext cx="8716591" cy="2905530"/>
          </a:xfrm>
          <a:prstGeom prst="rect">
            <a:avLst/>
          </a:prstGeom>
        </p:spPr>
      </p:pic>
      <p:pic>
        <p:nvPicPr>
          <p:cNvPr id="5" name="Slide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7824693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503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The relationship between the number of times a woman has been pregnant and her </a:t>
            </a:r>
            <a:r>
              <a:rPr lang="en-US" dirty="0" smtClean="0"/>
              <a:t>Plasma Glucose Test</a:t>
            </a:r>
            <a:endParaRPr lang="en-US" dirty="0"/>
          </a:p>
        </p:txBody>
      </p:sp>
      <p:pic>
        <p:nvPicPr>
          <p:cNvPr id="4" name="Marcador de contenido 3"/>
          <p:cNvPicPr>
            <a:picLocks noGrp="1" noChangeAspect="1"/>
          </p:cNvPicPr>
          <p:nvPr>
            <p:ph idx="1"/>
          </p:nvPr>
        </p:nvPicPr>
        <p:blipFill>
          <a:blip r:embed="rId4"/>
          <a:stretch>
            <a:fillRect/>
          </a:stretch>
        </p:blipFill>
        <p:spPr>
          <a:xfrm>
            <a:off x="1355064" y="2581868"/>
            <a:ext cx="9478698" cy="2876951"/>
          </a:xfrm>
          <a:prstGeom prst="rect">
            <a:avLst/>
          </a:prstGeom>
        </p:spPr>
      </p:pic>
      <p:pic>
        <p:nvPicPr>
          <p:cNvPr id="5" name="Slide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1318487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2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smtClean="0"/>
              <a:t>Heat Map Overview of Health Factors linked to diabetes and Number of Pregnancies in Diabetic Women</a:t>
            </a:r>
            <a:endParaRPr lang="en-US" dirty="0"/>
          </a:p>
        </p:txBody>
      </p:sp>
      <p:pic>
        <p:nvPicPr>
          <p:cNvPr id="2050" name="Picture 2" descr="https://lh4.googleusercontent.com/n9TAjpavQc9WkVY6xtMEXYYpD7N4WkSb2JdHSyFuj6Hk9v_ARuUy5-w56Q0AG8vJxuSvWbdhw3vtKRc6oWbZtBLGjqNAnf1BTFOO1RIeM_o2OUlSQpjXHuhN3_XgX_U2GK_LfMAO"/>
          <p:cNvPicPr>
            <a:picLocks noGrp="1" noChangeAspect="1" noChangeArrowheads="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3592728" y="2249488"/>
            <a:ext cx="5003370" cy="3541712"/>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8147725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56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What Can We Draw from This Data?</a:t>
            </a:r>
            <a:endParaRPr lang="en-US" dirty="0"/>
          </a:p>
        </p:txBody>
      </p:sp>
      <p:sp>
        <p:nvSpPr>
          <p:cNvPr id="3" name="Marcador de contenido 2"/>
          <p:cNvSpPr>
            <a:spLocks noGrp="1"/>
          </p:cNvSpPr>
          <p:nvPr>
            <p:ph idx="1"/>
          </p:nvPr>
        </p:nvSpPr>
        <p:spPr/>
        <p:txBody>
          <a:bodyPr/>
          <a:lstStyle/>
          <a:p>
            <a:r>
              <a:rPr lang="en-US" dirty="0" smtClean="0"/>
              <a:t>There is a correlation between the number of times a woman has been pregnant and diabetes; however, we do not have enough information to determine whether this relationship is causal.</a:t>
            </a:r>
          </a:p>
          <a:p>
            <a:r>
              <a:rPr lang="en-US" dirty="0" smtClean="0"/>
              <a:t>The relationship between number of times a woman has been pregnant, and the level of risk in her Plasma Glucose test, or Serum Insulin test, or her Diastolic Blood Pressure does not appear to have a linear correlation.</a:t>
            </a:r>
            <a:endParaRPr lang="en-US" dirty="0"/>
          </a:p>
        </p:txBody>
      </p:sp>
      <p:pic>
        <p:nvPicPr>
          <p:cNvPr id="4" name="Slide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0193982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8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The Future of Diabetes Data</a:t>
            </a:r>
            <a:endParaRPr lang="en-US" dirty="0"/>
          </a:p>
        </p:txBody>
      </p:sp>
      <p:sp>
        <p:nvSpPr>
          <p:cNvPr id="3" name="Marcador de contenido 2"/>
          <p:cNvSpPr>
            <a:spLocks noGrp="1"/>
          </p:cNvSpPr>
          <p:nvPr>
            <p:ph idx="1"/>
          </p:nvPr>
        </p:nvSpPr>
        <p:spPr/>
        <p:txBody>
          <a:bodyPr>
            <a:normAutofit fontScale="92500" lnSpcReduction="10000"/>
          </a:bodyPr>
          <a:lstStyle/>
          <a:p>
            <a:r>
              <a:rPr lang="en-US" dirty="0" smtClean="0"/>
              <a:t>It is recommended to continue searching for correlations between pregnancy and the health factors that are involved when a subject has diabetes.</a:t>
            </a:r>
          </a:p>
          <a:p>
            <a:r>
              <a:rPr lang="en-US" dirty="0" smtClean="0"/>
              <a:t>There is some data collected on the familial prevalence of diabetes for these subjects. It could be valuable to continue investigating the correlation between Diabetic Pedigree and specific health factors linked to diabetes.</a:t>
            </a:r>
          </a:p>
          <a:p>
            <a:r>
              <a:rPr lang="en-US" dirty="0" smtClean="0"/>
              <a:t>There is also data collected on the age of the subjects. Since Type 2 Diabetes builds over time, more analysis should be performed to determine how age affects the other factors related to diabetes.</a:t>
            </a:r>
            <a:endParaRPr lang="en-US" dirty="0"/>
          </a:p>
        </p:txBody>
      </p:sp>
      <p:pic>
        <p:nvPicPr>
          <p:cNvPr id="4" name="Slide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3349387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656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43</TotalTime>
  <Words>566</Words>
  <Application>Microsoft Office PowerPoint</Application>
  <PresentationFormat>Panorámica</PresentationFormat>
  <Paragraphs>44</Paragraphs>
  <Slides>10</Slides>
  <Notes>0</Notes>
  <HiddenSlides>0</HiddenSlides>
  <MMClips>9</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Trebuchet MS</vt:lpstr>
      <vt:lpstr>Tw Cen MT</vt:lpstr>
      <vt:lpstr>Circuito</vt:lpstr>
      <vt:lpstr>Exploratory Analysis of Diabetes and Pregnancy Data</vt:lpstr>
      <vt:lpstr>Snapshot of Diabetes and related Health Tests</vt:lpstr>
      <vt:lpstr>Background of Diabetes among women in the pima Indian community </vt:lpstr>
      <vt:lpstr>The relationship between the number of times a woman has been pregnant and her Diastolic Blood Pressure </vt:lpstr>
      <vt:lpstr>The relationship between the number of times a woman has been pregnant and her 2-Hour Serum Insulin Test </vt:lpstr>
      <vt:lpstr>The relationship between the number of times a woman has been pregnant and her Plasma Glucose Test</vt:lpstr>
      <vt:lpstr>Heat Map Overview of Health Factors linked to diabetes and Number of Pregnancies in Diabetic Women</vt:lpstr>
      <vt:lpstr>What Can We Draw from This Data?</vt:lpstr>
      <vt:lpstr>The Future of Diabetes Data</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Analysis of Diabetes and Pregnancy Data</dc:title>
  <dc:creator>Samantha</dc:creator>
  <cp:lastModifiedBy>Samantha</cp:lastModifiedBy>
  <cp:revision>6</cp:revision>
  <dcterms:created xsi:type="dcterms:W3CDTF">2021-03-29T03:10:03Z</dcterms:created>
  <dcterms:modified xsi:type="dcterms:W3CDTF">2021-03-29T03:53:12Z</dcterms:modified>
</cp:coreProperties>
</file>

<file path=docProps/thumbnail.jpeg>
</file>